
<file path=[Content_Types].xml><?xml version="1.0" encoding="utf-8"?>
<Types xmlns="http://schemas.openxmlformats.org/package/2006/content-types">
  <Default ContentType="application/x-fontdata" Extension="fntdata"/>
  <Default ContentType="image/jpeg" Extension="jpeg"/>
  <Default ContentType="video/mp4" Extension="mp4"/>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Open Sans Bold" charset="1" panose="00000000000000000000"/>
      <p:regular r:id="rId21"/>
    </p:embeddedFont>
    <p:embeddedFont>
      <p:font typeface="Barlow Condensed Bold" charset="1" panose="00000806000000000000"/>
      <p:regular r:id="rId22"/>
    </p:embeddedFont>
    <p:embeddedFont>
      <p:font typeface="Open Sans" charset="1" panose="000000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VAG7Ap1AdDY.mp4" Type="http://schemas.openxmlformats.org/officeDocument/2006/relationships/video"/><Relationship Id="rId4" Target="../media/VAG7Ap1AdDY.mp4" Type="http://schemas.microsoft.com/office/2007/relationships/media"/></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4144284" y="319786"/>
            <a:ext cx="11301259" cy="5650629"/>
          </a:xfrm>
          <a:custGeom>
            <a:avLst/>
            <a:gdLst/>
            <a:ahLst/>
            <a:cxnLst/>
            <a:rect r="r" b="b" t="t" l="l"/>
            <a:pathLst>
              <a:path h="5650629" w="11301259">
                <a:moveTo>
                  <a:pt x="0" y="0"/>
                </a:moveTo>
                <a:lnTo>
                  <a:pt x="11301258" y="0"/>
                </a:lnTo>
                <a:lnTo>
                  <a:pt x="11301258" y="5650630"/>
                </a:lnTo>
                <a:lnTo>
                  <a:pt x="0" y="5650630"/>
                </a:lnTo>
                <a:lnTo>
                  <a:pt x="0" y="0"/>
                </a:lnTo>
                <a:close/>
              </a:path>
            </a:pathLst>
          </a:custGeom>
          <a:blipFill>
            <a:blip r:embed="rId2"/>
            <a:stretch>
              <a:fillRect l="0" t="0" r="0" b="0"/>
            </a:stretch>
          </a:blipFill>
        </p:spPr>
      </p:sp>
      <p:sp>
        <p:nvSpPr>
          <p:cNvPr name="TextBox 12" id="12"/>
          <p:cNvSpPr txBox="true"/>
          <p:nvPr/>
        </p:nvSpPr>
        <p:spPr>
          <a:xfrm rot="0">
            <a:off x="17499918" y="9638067"/>
            <a:ext cx="547464" cy="240591"/>
          </a:xfrm>
          <a:prstGeom prst="rect">
            <a:avLst/>
          </a:prstGeom>
        </p:spPr>
        <p:txBody>
          <a:bodyPr anchor="t" rtlCol="false" tIns="0" lIns="0" bIns="0" rIns="0">
            <a:spAutoFit/>
          </a:bodyPr>
          <a:lstStyle/>
          <a:p>
            <a:pPr algn="ctr">
              <a:lnSpc>
                <a:spcPts val="1960"/>
              </a:lnSpc>
              <a:spcBef>
                <a:spcPct val="0"/>
              </a:spcBef>
            </a:pPr>
            <a:r>
              <a:rPr lang="en-US" b="true" sz="1400">
                <a:solidFill>
                  <a:srgbClr val="FFFFFF"/>
                </a:solidFill>
                <a:latin typeface="Open Sans Bold"/>
                <a:ea typeface="Open Sans Bold"/>
                <a:cs typeface="Open Sans Bold"/>
                <a:sym typeface="Open Sans Bold"/>
              </a:rPr>
              <a:t>01</a:t>
            </a:r>
          </a:p>
        </p:txBody>
      </p:sp>
      <p:sp>
        <p:nvSpPr>
          <p:cNvPr name="TextBox 13" id="13"/>
          <p:cNvSpPr txBox="true"/>
          <p:nvPr/>
        </p:nvSpPr>
        <p:spPr>
          <a:xfrm rot="0">
            <a:off x="4144284" y="5357068"/>
            <a:ext cx="10588530" cy="3340559"/>
          </a:xfrm>
          <a:prstGeom prst="rect">
            <a:avLst/>
          </a:prstGeom>
        </p:spPr>
        <p:txBody>
          <a:bodyPr anchor="t" rtlCol="false" tIns="0" lIns="0" bIns="0" rIns="0">
            <a:spAutoFit/>
          </a:bodyPr>
          <a:lstStyle/>
          <a:p>
            <a:pPr algn="l">
              <a:lnSpc>
                <a:spcPts val="12417"/>
              </a:lnSpc>
            </a:pPr>
            <a:r>
              <a:rPr lang="en-US" sz="15329" b="true">
                <a:solidFill>
                  <a:srgbClr val="02CDFF"/>
                </a:solidFill>
                <a:latin typeface="Barlow Condensed Bold"/>
                <a:ea typeface="Barlow Condensed Bold"/>
                <a:cs typeface="Barlow Condensed Bold"/>
                <a:sym typeface="Barlow Condensed Bold"/>
              </a:rPr>
              <a:t>Network Discovery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13745912"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Pemetaan hasil Discovery</a:t>
            </a:r>
          </a:p>
        </p:txBody>
      </p:sp>
      <p:sp>
        <p:nvSpPr>
          <p:cNvPr name="TextBox 12" id="12"/>
          <p:cNvSpPr txBox="true"/>
          <p:nvPr/>
        </p:nvSpPr>
        <p:spPr>
          <a:xfrm rot="0">
            <a:off x="11135879" y="3335862"/>
            <a:ext cx="5469023" cy="2518793"/>
          </a:xfrm>
          <a:prstGeom prst="rect">
            <a:avLst/>
          </a:prstGeom>
        </p:spPr>
        <p:txBody>
          <a:bodyPr anchor="t" rtlCol="false" tIns="0" lIns="0" bIns="0" rIns="0">
            <a:spAutoFit/>
          </a:bodyPr>
          <a:lstStyle/>
          <a:p>
            <a:pPr algn="l">
              <a:lnSpc>
                <a:spcPts val="4002"/>
              </a:lnSpc>
              <a:spcBef>
                <a:spcPct val="0"/>
              </a:spcBef>
            </a:pPr>
            <a:r>
              <a:rPr lang="en-US" sz="2859">
                <a:solidFill>
                  <a:srgbClr val="1F2020"/>
                </a:solidFill>
                <a:latin typeface="Open Sans"/>
                <a:ea typeface="Open Sans"/>
                <a:cs typeface="Open Sans"/>
                <a:sym typeface="Open Sans"/>
              </a:rPr>
              <a:t>NetBrain telah selesai memindai jaringan melalui Seed Router dan secara dinamis telah menemukan semua device yang terkoneksi. </a:t>
            </a:r>
          </a:p>
        </p:txBody>
      </p:sp>
      <p:grpSp>
        <p:nvGrpSpPr>
          <p:cNvPr name="Group 13" id="13"/>
          <p:cNvGrpSpPr/>
          <p:nvPr/>
        </p:nvGrpSpPr>
        <p:grpSpPr>
          <a:xfrm rot="0">
            <a:off x="864239" y="2540539"/>
            <a:ext cx="9617774" cy="5977852"/>
            <a:chOff x="0" y="0"/>
            <a:chExt cx="12823699" cy="7970469"/>
          </a:xfrm>
        </p:grpSpPr>
        <p:pic>
          <p:nvPicPr>
            <p:cNvPr name="Picture 14" id="14"/>
            <p:cNvPicPr>
              <a:picLocks noChangeAspect="true"/>
            </p:cNvPicPr>
            <p:nvPr/>
          </p:nvPicPr>
          <p:blipFill>
            <a:blip r:embed="rId2"/>
            <a:srcRect l="12762" t="19244" r="17786" b="0"/>
            <a:stretch>
              <a:fillRect/>
            </a:stretch>
          </p:blipFill>
          <p:spPr>
            <a:xfrm flipH="false" flipV="false">
              <a:off x="0" y="0"/>
              <a:ext cx="12823699" cy="7970469"/>
            </a:xfrm>
            <a:prstGeom prst="rect">
              <a:avLst/>
            </a:prstGeom>
          </p:spPr>
        </p:pic>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9207707"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Memulai Discovery</a:t>
            </a:r>
          </a:p>
        </p:txBody>
      </p:sp>
      <p:sp>
        <p:nvSpPr>
          <p:cNvPr name="TextBox 12" id="12"/>
          <p:cNvSpPr txBox="true"/>
          <p:nvPr/>
        </p:nvSpPr>
        <p:spPr>
          <a:xfrm rot="0">
            <a:off x="11214894" y="4626728"/>
            <a:ext cx="6354826" cy="1738799"/>
          </a:xfrm>
          <a:prstGeom prst="rect">
            <a:avLst/>
          </a:prstGeom>
        </p:spPr>
        <p:txBody>
          <a:bodyPr anchor="t" rtlCol="false" tIns="0" lIns="0" bIns="0" rIns="0">
            <a:spAutoFit/>
          </a:bodyPr>
          <a:lstStyle/>
          <a:p>
            <a:pPr algn="l">
              <a:lnSpc>
                <a:spcPts val="4622"/>
              </a:lnSpc>
              <a:spcBef>
                <a:spcPct val="0"/>
              </a:spcBef>
            </a:pPr>
            <a:r>
              <a:rPr lang="en-US" sz="3301">
                <a:solidFill>
                  <a:srgbClr val="1F2020"/>
                </a:solidFill>
                <a:latin typeface="Open Sans"/>
                <a:ea typeface="Open Sans"/>
                <a:cs typeface="Open Sans"/>
                <a:sym typeface="Open Sans"/>
              </a:rPr>
              <a:t>Untuk memulai, klik tab discovery pada halaman start page domain management</a:t>
            </a:r>
          </a:p>
        </p:txBody>
      </p:sp>
      <p:grpSp>
        <p:nvGrpSpPr>
          <p:cNvPr name="Group 13" id="13"/>
          <p:cNvGrpSpPr/>
          <p:nvPr/>
        </p:nvGrpSpPr>
        <p:grpSpPr>
          <a:xfrm rot="0">
            <a:off x="-319388" y="0"/>
            <a:ext cx="18607388" cy="10654066"/>
            <a:chOff x="0" y="0"/>
            <a:chExt cx="24809851" cy="14205421"/>
          </a:xfrm>
        </p:grpSpPr>
        <p:pic>
          <p:nvPicPr>
            <p:cNvPr name="Picture 14" id="14"/>
            <p:cNvPicPr>
              <a:picLocks noChangeAspect="true"/>
            </p:cNvPicPr>
            <p:nvPr/>
          </p:nvPicPr>
          <p:blipFill>
            <a:blip r:embed="rId2"/>
            <a:srcRect l="11811" t="15568" r="14111" b="5084"/>
            <a:stretch>
              <a:fillRect/>
            </a:stretch>
          </p:blipFill>
          <p:spPr>
            <a:xfrm flipH="false" flipV="false">
              <a:off x="0" y="0"/>
              <a:ext cx="24809851" cy="14205421"/>
            </a:xfrm>
            <a:prstGeom prst="rect">
              <a:avLst/>
            </a:prstGeom>
          </p:spPr>
        </p:pic>
      </p:grpSp>
      <p:grpSp>
        <p:nvGrpSpPr>
          <p:cNvPr name="Group 15" id="15"/>
          <p:cNvGrpSpPr/>
          <p:nvPr/>
        </p:nvGrpSpPr>
        <p:grpSpPr>
          <a:xfrm rot="0">
            <a:off x="243689" y="2176295"/>
            <a:ext cx="4383230" cy="4609329"/>
            <a:chOff x="0" y="0"/>
            <a:chExt cx="1154431" cy="1213980"/>
          </a:xfrm>
        </p:grpSpPr>
        <p:sp>
          <p:nvSpPr>
            <p:cNvPr name="Freeform 16" id="16"/>
            <p:cNvSpPr/>
            <p:nvPr/>
          </p:nvSpPr>
          <p:spPr>
            <a:xfrm flipH="false" flipV="false" rot="0">
              <a:off x="0" y="0"/>
              <a:ext cx="1154431" cy="1213980"/>
            </a:xfrm>
            <a:custGeom>
              <a:avLst/>
              <a:gdLst/>
              <a:ahLst/>
              <a:cxnLst/>
              <a:rect r="r" b="b" t="t" l="l"/>
              <a:pathLst>
                <a:path h="1213980" w="1154431">
                  <a:moveTo>
                    <a:pt x="47689" y="0"/>
                  </a:moveTo>
                  <a:lnTo>
                    <a:pt x="1106742" y="0"/>
                  </a:lnTo>
                  <a:cubicBezTo>
                    <a:pt x="1133080" y="0"/>
                    <a:pt x="1154431" y="21351"/>
                    <a:pt x="1154431" y="47689"/>
                  </a:cubicBezTo>
                  <a:lnTo>
                    <a:pt x="1154431" y="1166291"/>
                  </a:lnTo>
                  <a:cubicBezTo>
                    <a:pt x="1154431" y="1192628"/>
                    <a:pt x="1133080" y="1213980"/>
                    <a:pt x="1106742" y="1213980"/>
                  </a:cubicBezTo>
                  <a:lnTo>
                    <a:pt x="47689" y="1213980"/>
                  </a:lnTo>
                  <a:cubicBezTo>
                    <a:pt x="35041" y="1213980"/>
                    <a:pt x="22911" y="1208955"/>
                    <a:pt x="13968" y="1200012"/>
                  </a:cubicBezTo>
                  <a:cubicBezTo>
                    <a:pt x="5024" y="1191068"/>
                    <a:pt x="0" y="1178939"/>
                    <a:pt x="0" y="1166291"/>
                  </a:cubicBezTo>
                  <a:lnTo>
                    <a:pt x="0" y="47689"/>
                  </a:lnTo>
                  <a:cubicBezTo>
                    <a:pt x="0" y="21351"/>
                    <a:pt x="21351" y="0"/>
                    <a:pt x="47689" y="0"/>
                  </a:cubicBezTo>
                  <a:close/>
                </a:path>
              </a:pathLst>
            </a:custGeom>
            <a:solidFill>
              <a:srgbClr val="000000">
                <a:alpha val="0"/>
              </a:srgbClr>
            </a:solidFill>
            <a:ln w="38100" cap="rnd">
              <a:solidFill>
                <a:srgbClr val="000000"/>
              </a:solidFill>
              <a:prstDash val="solid"/>
              <a:round/>
            </a:ln>
          </p:spPr>
        </p:sp>
        <p:sp>
          <p:nvSpPr>
            <p:cNvPr name="TextBox 17" id="17"/>
            <p:cNvSpPr txBox="true"/>
            <p:nvPr/>
          </p:nvSpPr>
          <p:spPr>
            <a:xfrm>
              <a:off x="0" y="-38100"/>
              <a:ext cx="1154431" cy="125208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5043411" y="2016125"/>
            <a:ext cx="12706427" cy="7242175"/>
            <a:chOff x="0" y="0"/>
            <a:chExt cx="3346549" cy="1907404"/>
          </a:xfrm>
        </p:grpSpPr>
        <p:sp>
          <p:nvSpPr>
            <p:cNvPr name="Freeform 19" id="19"/>
            <p:cNvSpPr/>
            <p:nvPr/>
          </p:nvSpPr>
          <p:spPr>
            <a:xfrm flipH="false" flipV="false" rot="0">
              <a:off x="0" y="0"/>
              <a:ext cx="3346548" cy="1907404"/>
            </a:xfrm>
            <a:custGeom>
              <a:avLst/>
              <a:gdLst/>
              <a:ahLst/>
              <a:cxnLst/>
              <a:rect r="r" b="b" t="t" l="l"/>
              <a:pathLst>
                <a:path h="1907404" w="3346548">
                  <a:moveTo>
                    <a:pt x="16451" y="0"/>
                  </a:moveTo>
                  <a:lnTo>
                    <a:pt x="3330098" y="0"/>
                  </a:lnTo>
                  <a:cubicBezTo>
                    <a:pt x="3339183" y="0"/>
                    <a:pt x="3346548" y="7365"/>
                    <a:pt x="3346548" y="16451"/>
                  </a:cubicBezTo>
                  <a:lnTo>
                    <a:pt x="3346548" y="1890953"/>
                  </a:lnTo>
                  <a:cubicBezTo>
                    <a:pt x="3346548" y="1895316"/>
                    <a:pt x="3344815" y="1899501"/>
                    <a:pt x="3341730" y="1902586"/>
                  </a:cubicBezTo>
                  <a:cubicBezTo>
                    <a:pt x="3338645" y="1905671"/>
                    <a:pt x="3334461" y="1907404"/>
                    <a:pt x="3330098" y="1907404"/>
                  </a:cubicBezTo>
                  <a:lnTo>
                    <a:pt x="16451" y="1907404"/>
                  </a:lnTo>
                  <a:cubicBezTo>
                    <a:pt x="12088" y="1907404"/>
                    <a:pt x="7903" y="1905671"/>
                    <a:pt x="4818" y="1902586"/>
                  </a:cubicBezTo>
                  <a:cubicBezTo>
                    <a:pt x="1733" y="1899501"/>
                    <a:pt x="0" y="1895316"/>
                    <a:pt x="0" y="1890953"/>
                  </a:cubicBezTo>
                  <a:lnTo>
                    <a:pt x="0" y="16451"/>
                  </a:lnTo>
                  <a:cubicBezTo>
                    <a:pt x="0" y="12088"/>
                    <a:pt x="1733" y="7903"/>
                    <a:pt x="4818" y="4818"/>
                  </a:cubicBezTo>
                  <a:cubicBezTo>
                    <a:pt x="7903" y="1733"/>
                    <a:pt x="12088" y="0"/>
                    <a:pt x="16451" y="0"/>
                  </a:cubicBezTo>
                  <a:close/>
                </a:path>
              </a:pathLst>
            </a:custGeom>
            <a:solidFill>
              <a:srgbClr val="000000">
                <a:alpha val="0"/>
              </a:srgbClr>
            </a:solidFill>
            <a:ln w="38100" cap="rnd">
              <a:solidFill>
                <a:srgbClr val="000000"/>
              </a:solidFill>
              <a:prstDash val="solid"/>
              <a:round/>
            </a:ln>
          </p:spPr>
        </p:sp>
        <p:sp>
          <p:nvSpPr>
            <p:cNvPr name="TextBox 20" id="20"/>
            <p:cNvSpPr txBox="true"/>
            <p:nvPr/>
          </p:nvSpPr>
          <p:spPr>
            <a:xfrm>
              <a:off x="0" y="-38100"/>
              <a:ext cx="3346549" cy="1945504"/>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13745912"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Pemetaan hasil Discovery</a:t>
            </a:r>
          </a:p>
        </p:txBody>
      </p:sp>
      <p:sp>
        <p:nvSpPr>
          <p:cNvPr name="TextBox 12" id="12"/>
          <p:cNvSpPr txBox="true"/>
          <p:nvPr/>
        </p:nvSpPr>
        <p:spPr>
          <a:xfrm rot="0">
            <a:off x="11057111" y="2483389"/>
            <a:ext cx="5469023" cy="3532499"/>
          </a:xfrm>
          <a:prstGeom prst="rect">
            <a:avLst/>
          </a:prstGeom>
        </p:spPr>
        <p:txBody>
          <a:bodyPr anchor="t" rtlCol="false" tIns="0" lIns="0" bIns="0" rIns="0">
            <a:spAutoFit/>
          </a:bodyPr>
          <a:lstStyle/>
          <a:p>
            <a:pPr algn="l">
              <a:lnSpc>
                <a:spcPts val="4002"/>
              </a:lnSpc>
            </a:pPr>
            <a:r>
              <a:rPr lang="en-US" sz="2859">
                <a:solidFill>
                  <a:srgbClr val="1F2020"/>
                </a:solidFill>
                <a:latin typeface="Open Sans"/>
                <a:ea typeface="Open Sans"/>
                <a:cs typeface="Open Sans"/>
                <a:sym typeface="Open Sans"/>
              </a:rPr>
              <a:t>Dalam laporan ini terlihat </a:t>
            </a:r>
          </a:p>
          <a:p>
            <a:pPr algn="l">
              <a:lnSpc>
                <a:spcPts val="4002"/>
              </a:lnSpc>
            </a:pPr>
            <a:r>
              <a:rPr lang="en-US" sz="2859">
                <a:solidFill>
                  <a:srgbClr val="1F2020"/>
                </a:solidFill>
                <a:latin typeface="Open Sans"/>
                <a:ea typeface="Open Sans"/>
                <a:cs typeface="Open Sans"/>
                <a:sym typeface="Open Sans"/>
              </a:rPr>
              <a:t>device yang ditemukan, terdiri dari protocol yang digunakan (CDP, SNMP, LLDP)</a:t>
            </a:r>
          </a:p>
          <a:p>
            <a:pPr algn="l">
              <a:lnSpc>
                <a:spcPts val="4002"/>
              </a:lnSpc>
            </a:pPr>
            <a:r>
              <a:rPr lang="en-US" sz="2859">
                <a:solidFill>
                  <a:srgbClr val="1F2020"/>
                </a:solidFill>
                <a:latin typeface="Open Sans"/>
                <a:ea typeface="Open Sans"/>
                <a:cs typeface="Open Sans"/>
                <a:sym typeface="Open Sans"/>
              </a:rPr>
              <a:t>dan juga device yang gagal ditemukan</a:t>
            </a:r>
          </a:p>
          <a:p>
            <a:pPr algn="l">
              <a:lnSpc>
                <a:spcPts val="4002"/>
              </a:lnSpc>
              <a:spcBef>
                <a:spcPct val="0"/>
              </a:spcBef>
            </a:pPr>
          </a:p>
        </p:txBody>
      </p:sp>
      <p:grpSp>
        <p:nvGrpSpPr>
          <p:cNvPr name="Group 13" id="13"/>
          <p:cNvGrpSpPr/>
          <p:nvPr/>
        </p:nvGrpSpPr>
        <p:grpSpPr>
          <a:xfrm rot="0">
            <a:off x="864239" y="2540539"/>
            <a:ext cx="9617774" cy="5977852"/>
            <a:chOff x="0" y="0"/>
            <a:chExt cx="12823699" cy="7970469"/>
          </a:xfrm>
        </p:grpSpPr>
        <p:pic>
          <p:nvPicPr>
            <p:cNvPr name="Picture 14" id="14"/>
            <p:cNvPicPr>
              <a:picLocks noChangeAspect="true"/>
            </p:cNvPicPr>
            <p:nvPr/>
          </p:nvPicPr>
          <p:blipFill>
            <a:blip r:embed="rId2"/>
            <a:srcRect l="12762" t="19244" r="17786" b="0"/>
            <a:stretch>
              <a:fillRect/>
            </a:stretch>
          </p:blipFill>
          <p:spPr>
            <a:xfrm flipH="false" flipV="false">
              <a:off x="0" y="0"/>
              <a:ext cx="12823699" cy="7970469"/>
            </a:xfrm>
            <a:prstGeom prst="rect">
              <a:avLst/>
            </a:prstGeom>
          </p:spPr>
        </p:pic>
      </p:grpSp>
      <p:sp>
        <p:nvSpPr>
          <p:cNvPr name="TextBox 15" id="15"/>
          <p:cNvSpPr txBox="true"/>
          <p:nvPr/>
        </p:nvSpPr>
        <p:spPr>
          <a:xfrm rot="0">
            <a:off x="11057111" y="5787388"/>
            <a:ext cx="5469023" cy="3025646"/>
          </a:xfrm>
          <a:prstGeom prst="rect">
            <a:avLst/>
          </a:prstGeom>
        </p:spPr>
        <p:txBody>
          <a:bodyPr anchor="t" rtlCol="false" tIns="0" lIns="0" bIns="0" rIns="0">
            <a:spAutoFit/>
          </a:bodyPr>
          <a:lstStyle/>
          <a:p>
            <a:pPr algn="l">
              <a:lnSpc>
                <a:spcPts val="4002"/>
              </a:lnSpc>
            </a:pPr>
            <a:r>
              <a:rPr lang="en-US" sz="2859">
                <a:solidFill>
                  <a:srgbClr val="1F2020"/>
                </a:solidFill>
                <a:latin typeface="Open Sans"/>
                <a:ea typeface="Open Sans"/>
                <a:cs typeface="Open Sans"/>
                <a:sym typeface="Open Sans"/>
              </a:rPr>
              <a:t>ini adalah pondasi utuk digital twin yang NetBrain akan bangun hanya dalam hitungan menit, tanpa menggunakan pemetaan manual</a:t>
            </a:r>
          </a:p>
          <a:p>
            <a:pPr algn="l">
              <a:lnSpc>
                <a:spcPts val="4002"/>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13745912"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Digital Twin</a:t>
            </a:r>
          </a:p>
        </p:txBody>
      </p:sp>
      <p:sp>
        <p:nvSpPr>
          <p:cNvPr name="TextBox 12" id="12"/>
          <p:cNvSpPr txBox="true"/>
          <p:nvPr/>
        </p:nvSpPr>
        <p:spPr>
          <a:xfrm rot="0">
            <a:off x="11057111" y="2483389"/>
            <a:ext cx="5469023" cy="2518793"/>
          </a:xfrm>
          <a:prstGeom prst="rect">
            <a:avLst/>
          </a:prstGeom>
        </p:spPr>
        <p:txBody>
          <a:bodyPr anchor="t" rtlCol="false" tIns="0" lIns="0" bIns="0" rIns="0">
            <a:spAutoFit/>
          </a:bodyPr>
          <a:lstStyle/>
          <a:p>
            <a:pPr algn="l">
              <a:lnSpc>
                <a:spcPts val="4002"/>
              </a:lnSpc>
              <a:spcBef>
                <a:spcPct val="0"/>
              </a:spcBef>
            </a:pPr>
            <a:r>
              <a:rPr lang="en-US" sz="2859">
                <a:solidFill>
                  <a:srgbClr val="1F2020"/>
                </a:solidFill>
                <a:latin typeface="Open Sans"/>
                <a:ea typeface="Open Sans"/>
                <a:cs typeface="Open Sans"/>
                <a:sym typeface="Open Sans"/>
              </a:rPr>
              <a:t>Berikut digital twin yang dihasilkan oleh discovery melalui NetBrain automation dengan menggunakan Seed Router.</a:t>
            </a:r>
          </a:p>
        </p:txBody>
      </p:sp>
      <p:grpSp>
        <p:nvGrpSpPr>
          <p:cNvPr name="Group 13" id="13"/>
          <p:cNvGrpSpPr/>
          <p:nvPr/>
        </p:nvGrpSpPr>
        <p:grpSpPr>
          <a:xfrm rot="0">
            <a:off x="864239" y="2540539"/>
            <a:ext cx="9617774" cy="5977852"/>
            <a:chOff x="0" y="0"/>
            <a:chExt cx="12823699" cy="7970469"/>
          </a:xfrm>
        </p:grpSpPr>
        <p:pic>
          <p:nvPicPr>
            <p:cNvPr name="Picture 14" id="14"/>
            <p:cNvPicPr>
              <a:picLocks noChangeAspect="true"/>
            </p:cNvPicPr>
            <p:nvPr/>
          </p:nvPicPr>
          <p:blipFill>
            <a:blip r:embed="rId2"/>
            <a:srcRect l="0" t="1346" r="0" b="1346"/>
            <a:stretch>
              <a:fillRect/>
            </a:stretch>
          </p:blipFill>
          <p:spPr>
            <a:xfrm flipH="false" flipV="false">
              <a:off x="0" y="0"/>
              <a:ext cx="12823699" cy="7970469"/>
            </a:xfrm>
            <a:prstGeom prst="rect">
              <a:avLst/>
            </a:prstGeom>
          </p:spPr>
        </p:pic>
      </p:grpSp>
      <p:sp>
        <p:nvSpPr>
          <p:cNvPr name="TextBox 15" id="15"/>
          <p:cNvSpPr txBox="true"/>
          <p:nvPr/>
        </p:nvSpPr>
        <p:spPr>
          <a:xfrm rot="0">
            <a:off x="11057111" y="5086350"/>
            <a:ext cx="5469023" cy="3532499"/>
          </a:xfrm>
          <a:prstGeom prst="rect">
            <a:avLst/>
          </a:prstGeom>
        </p:spPr>
        <p:txBody>
          <a:bodyPr anchor="t" rtlCol="false" tIns="0" lIns="0" bIns="0" rIns="0">
            <a:spAutoFit/>
          </a:bodyPr>
          <a:lstStyle/>
          <a:p>
            <a:pPr algn="l">
              <a:lnSpc>
                <a:spcPts val="4002"/>
              </a:lnSpc>
            </a:pPr>
          </a:p>
          <a:p>
            <a:pPr algn="l">
              <a:lnSpc>
                <a:spcPts val="4002"/>
              </a:lnSpc>
              <a:spcBef>
                <a:spcPct val="0"/>
              </a:spcBef>
            </a:pPr>
            <a:r>
              <a:rPr lang="en-US" sz="2859">
                <a:solidFill>
                  <a:srgbClr val="1F2020"/>
                </a:solidFill>
                <a:latin typeface="Open Sans"/>
                <a:ea typeface="Open Sans"/>
                <a:cs typeface="Open Sans"/>
                <a:sym typeface="Open Sans"/>
              </a:rPr>
              <a:t>P</a:t>
            </a:r>
            <a:r>
              <a:rPr lang="en-US" sz="2859">
                <a:solidFill>
                  <a:srgbClr val="1F2020"/>
                </a:solidFill>
                <a:latin typeface="Open Sans"/>
                <a:ea typeface="Open Sans"/>
                <a:cs typeface="Open Sans"/>
                <a:sym typeface="Open Sans"/>
              </a:rPr>
              <a:t>eta </a:t>
            </a:r>
            <a:r>
              <a:rPr lang="en-US" sz="2859">
                <a:solidFill>
                  <a:srgbClr val="1F2020"/>
                </a:solidFill>
                <a:latin typeface="Open Sans"/>
                <a:ea typeface="Open Sans"/>
                <a:cs typeface="Open Sans"/>
                <a:sym typeface="Open Sans"/>
              </a:rPr>
              <a:t>ini akan terupdate secara real time dan kita bisa berinteraksi dengan emua device, path dan flow yang terkoneksi</a:t>
            </a:r>
          </a:p>
          <a:p>
            <a:pPr algn="l">
              <a:lnSpc>
                <a:spcPts val="4002"/>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9207707"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Memulai Discovery</a:t>
            </a:r>
          </a:p>
        </p:txBody>
      </p:sp>
      <p:sp>
        <p:nvSpPr>
          <p:cNvPr name="TextBox 12" id="12"/>
          <p:cNvSpPr txBox="true"/>
          <p:nvPr/>
        </p:nvSpPr>
        <p:spPr>
          <a:xfrm rot="0">
            <a:off x="11214894" y="4626728"/>
            <a:ext cx="6354826" cy="1738799"/>
          </a:xfrm>
          <a:prstGeom prst="rect">
            <a:avLst/>
          </a:prstGeom>
        </p:spPr>
        <p:txBody>
          <a:bodyPr anchor="t" rtlCol="false" tIns="0" lIns="0" bIns="0" rIns="0">
            <a:spAutoFit/>
          </a:bodyPr>
          <a:lstStyle/>
          <a:p>
            <a:pPr algn="l">
              <a:lnSpc>
                <a:spcPts val="4622"/>
              </a:lnSpc>
              <a:spcBef>
                <a:spcPct val="0"/>
              </a:spcBef>
            </a:pPr>
            <a:r>
              <a:rPr lang="en-US" sz="3301">
                <a:solidFill>
                  <a:srgbClr val="1F2020"/>
                </a:solidFill>
                <a:latin typeface="Open Sans"/>
                <a:ea typeface="Open Sans"/>
                <a:cs typeface="Open Sans"/>
                <a:sym typeface="Open Sans"/>
              </a:rPr>
              <a:t>Untuk memulai, klik tab discovery pada halaman start page domain management</a:t>
            </a:r>
          </a:p>
        </p:txBody>
      </p:sp>
      <p:grpSp>
        <p:nvGrpSpPr>
          <p:cNvPr name="Group 13" id="13"/>
          <p:cNvGrpSpPr/>
          <p:nvPr/>
        </p:nvGrpSpPr>
        <p:grpSpPr>
          <a:xfrm rot="0">
            <a:off x="-319388" y="0"/>
            <a:ext cx="18607388" cy="10654066"/>
            <a:chOff x="0" y="0"/>
            <a:chExt cx="24809851" cy="14205421"/>
          </a:xfrm>
        </p:grpSpPr>
        <p:pic>
          <p:nvPicPr>
            <p:cNvPr name="Picture 14" id="14"/>
            <p:cNvPicPr>
              <a:picLocks noChangeAspect="true"/>
            </p:cNvPicPr>
            <p:nvPr/>
          </p:nvPicPr>
          <p:blipFill>
            <a:blip r:embed="rId2"/>
            <a:srcRect l="0" t="1766" r="0" b="8629"/>
            <a:stretch>
              <a:fillRect/>
            </a:stretch>
          </p:blipFill>
          <p:spPr>
            <a:xfrm flipH="false" flipV="false">
              <a:off x="0" y="0"/>
              <a:ext cx="24809851" cy="14205421"/>
            </a:xfrm>
            <a:prstGeom prst="rect">
              <a:avLst/>
            </a:prstGeom>
          </p:spPr>
        </p:pic>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13745912"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Tentang Digital Twin</a:t>
            </a:r>
          </a:p>
        </p:txBody>
      </p:sp>
      <p:sp>
        <p:nvSpPr>
          <p:cNvPr name="TextBox 12" id="12"/>
          <p:cNvSpPr txBox="true"/>
          <p:nvPr/>
        </p:nvSpPr>
        <p:spPr>
          <a:xfrm rot="0">
            <a:off x="11057111" y="2483389"/>
            <a:ext cx="5469023" cy="3025646"/>
          </a:xfrm>
          <a:prstGeom prst="rect">
            <a:avLst/>
          </a:prstGeom>
        </p:spPr>
        <p:txBody>
          <a:bodyPr anchor="t" rtlCol="false" tIns="0" lIns="0" bIns="0" rIns="0">
            <a:spAutoFit/>
          </a:bodyPr>
          <a:lstStyle/>
          <a:p>
            <a:pPr algn="l">
              <a:lnSpc>
                <a:spcPts val="4002"/>
              </a:lnSpc>
              <a:spcBef>
                <a:spcPct val="0"/>
              </a:spcBef>
            </a:pPr>
            <a:r>
              <a:rPr lang="en-US" sz="2859">
                <a:solidFill>
                  <a:srgbClr val="1F2020"/>
                </a:solidFill>
                <a:latin typeface="Open Sans"/>
                <a:ea typeface="Open Sans"/>
                <a:cs typeface="Open Sans"/>
                <a:sym typeface="Open Sans"/>
              </a:rPr>
              <a:t>Digital twin adalah replika digital yang tepat dan dapat dicari dari jaringan langsung, termasuk inventaris, konfigurasi, dan desain yang dimaksudkan.</a:t>
            </a:r>
          </a:p>
        </p:txBody>
      </p:sp>
      <p:grpSp>
        <p:nvGrpSpPr>
          <p:cNvPr name="Group 13" id="13"/>
          <p:cNvGrpSpPr/>
          <p:nvPr/>
        </p:nvGrpSpPr>
        <p:grpSpPr>
          <a:xfrm rot="0">
            <a:off x="864239" y="2540539"/>
            <a:ext cx="9617774" cy="5977852"/>
            <a:chOff x="0" y="0"/>
            <a:chExt cx="12823699" cy="7970469"/>
          </a:xfrm>
        </p:grpSpPr>
        <p:pic>
          <p:nvPicPr>
            <p:cNvPr name="Picture 14" id="14"/>
            <p:cNvPicPr>
              <a:picLocks noChangeAspect="true"/>
            </p:cNvPicPr>
            <p:nvPr/>
          </p:nvPicPr>
          <p:blipFill>
            <a:blip r:embed="rId2"/>
            <a:srcRect l="0" t="1346" r="0" b="1346"/>
            <a:stretch>
              <a:fillRect/>
            </a:stretch>
          </p:blipFill>
          <p:spPr>
            <a:xfrm flipH="false" flipV="false">
              <a:off x="0" y="0"/>
              <a:ext cx="12823699" cy="7970469"/>
            </a:xfrm>
            <a:prstGeom prst="rect">
              <a:avLst/>
            </a:prstGeom>
          </p:spPr>
        </p:pic>
      </p:grpSp>
      <p:sp>
        <p:nvSpPr>
          <p:cNvPr name="TextBox 15" id="15"/>
          <p:cNvSpPr txBox="true"/>
          <p:nvPr/>
        </p:nvSpPr>
        <p:spPr>
          <a:xfrm rot="0">
            <a:off x="11057111" y="6020434"/>
            <a:ext cx="5469023" cy="2011940"/>
          </a:xfrm>
          <a:prstGeom prst="rect">
            <a:avLst/>
          </a:prstGeom>
        </p:spPr>
        <p:txBody>
          <a:bodyPr anchor="t" rtlCol="false" tIns="0" lIns="0" bIns="0" rIns="0">
            <a:spAutoFit/>
          </a:bodyPr>
          <a:lstStyle/>
          <a:p>
            <a:pPr algn="l">
              <a:lnSpc>
                <a:spcPts val="4002"/>
              </a:lnSpc>
              <a:spcBef>
                <a:spcPct val="0"/>
              </a:spcBef>
            </a:pPr>
            <a:r>
              <a:rPr lang="en-US" sz="2859">
                <a:solidFill>
                  <a:srgbClr val="1F2020"/>
                </a:solidFill>
                <a:latin typeface="Open Sans"/>
                <a:ea typeface="Open Sans"/>
                <a:cs typeface="Open Sans"/>
                <a:sym typeface="Open Sans"/>
              </a:rPr>
              <a:t>Digital twin ini adalah hasil da</a:t>
            </a:r>
            <a:r>
              <a:rPr lang="en-US" sz="2859">
                <a:solidFill>
                  <a:srgbClr val="1F2020"/>
                </a:solidFill>
                <a:latin typeface="Open Sans"/>
                <a:ea typeface="Open Sans"/>
                <a:cs typeface="Open Sans"/>
                <a:sym typeface="Open Sans"/>
              </a:rPr>
              <a:t>ta yang dikumpulkan digunakan untuk membangun model data komprehensif</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9207707"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Tentang Network Discovery</a:t>
            </a:r>
          </a:p>
        </p:txBody>
      </p:sp>
      <p:sp>
        <p:nvSpPr>
          <p:cNvPr name="TextBox 12" id="12"/>
          <p:cNvSpPr txBox="true"/>
          <p:nvPr/>
        </p:nvSpPr>
        <p:spPr>
          <a:xfrm rot="0">
            <a:off x="10615231" y="1949450"/>
            <a:ext cx="6354826" cy="7006774"/>
          </a:xfrm>
          <a:prstGeom prst="rect">
            <a:avLst/>
          </a:prstGeom>
        </p:spPr>
        <p:txBody>
          <a:bodyPr anchor="t" rtlCol="false" tIns="0" lIns="0" bIns="0" rIns="0">
            <a:spAutoFit/>
          </a:bodyPr>
          <a:lstStyle/>
          <a:p>
            <a:pPr algn="l">
              <a:lnSpc>
                <a:spcPts val="4622"/>
              </a:lnSpc>
              <a:spcBef>
                <a:spcPct val="0"/>
              </a:spcBef>
            </a:pPr>
            <a:r>
              <a:rPr lang="en-US" sz="3301">
                <a:solidFill>
                  <a:srgbClr val="1F2020"/>
                </a:solidFill>
                <a:latin typeface="Open Sans"/>
                <a:ea typeface="Open Sans"/>
                <a:cs typeface="Open Sans"/>
                <a:sym typeface="Open Sans"/>
              </a:rPr>
              <a:t>NetBrain Network Discovery adalah fitur utama dari platform NetBrain yang secara otomatis membuat "kembaran digital" (digital twin) dari infrastruktur jaringan hibrida sebuah organisasi. Proses ini menggunakan algoritma penemuan yang dipatenkan, CLI, SNMP, dan API untuk menemukan perangkat dan interkoneksi di antara mereka.</a:t>
            </a:r>
          </a:p>
        </p:txBody>
      </p:sp>
      <p:grpSp>
        <p:nvGrpSpPr>
          <p:cNvPr name="Group 13" id="13"/>
          <p:cNvGrpSpPr/>
          <p:nvPr/>
        </p:nvGrpSpPr>
        <p:grpSpPr>
          <a:xfrm rot="0">
            <a:off x="1340299" y="3277571"/>
            <a:ext cx="8546354" cy="3731857"/>
            <a:chOff x="0" y="0"/>
            <a:chExt cx="11395139" cy="4975810"/>
          </a:xfrm>
        </p:grpSpPr>
        <p:pic>
          <p:nvPicPr>
            <p:cNvPr name="Picture 14" id="14"/>
            <p:cNvPicPr>
              <a:picLocks noChangeAspect="true"/>
            </p:cNvPicPr>
            <p:nvPr/>
          </p:nvPicPr>
          <p:blipFill>
            <a:blip r:embed="rId2"/>
            <a:srcRect l="0" t="14644" r="9485" b="11415"/>
            <a:stretch>
              <a:fillRect/>
            </a:stretch>
          </p:blipFill>
          <p:spPr>
            <a:xfrm flipH="false" flipV="false">
              <a:off x="0" y="0"/>
              <a:ext cx="11395139" cy="4975810"/>
            </a:xfrm>
            <a:prstGeom prst="rect">
              <a:avLst/>
            </a:prstGeom>
          </p:spPr>
        </p:pic>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9207707"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Tentang Network Discovery</a:t>
            </a:r>
          </a:p>
        </p:txBody>
      </p:sp>
      <p:sp>
        <p:nvSpPr>
          <p:cNvPr name="TextBox 12" id="12"/>
          <p:cNvSpPr txBox="true"/>
          <p:nvPr/>
        </p:nvSpPr>
        <p:spPr>
          <a:xfrm rot="0">
            <a:off x="11395011" y="2044353"/>
            <a:ext cx="6354826" cy="1738799"/>
          </a:xfrm>
          <a:prstGeom prst="rect">
            <a:avLst/>
          </a:prstGeom>
        </p:spPr>
        <p:txBody>
          <a:bodyPr anchor="t" rtlCol="false" tIns="0" lIns="0" bIns="0" rIns="0">
            <a:spAutoFit/>
          </a:bodyPr>
          <a:lstStyle/>
          <a:p>
            <a:pPr algn="l">
              <a:lnSpc>
                <a:spcPts val="4622"/>
              </a:lnSpc>
              <a:spcBef>
                <a:spcPct val="0"/>
              </a:spcBef>
            </a:pPr>
            <a:r>
              <a:rPr lang="en-US" sz="3301">
                <a:solidFill>
                  <a:srgbClr val="1F2020"/>
                </a:solidFill>
                <a:latin typeface="Open Sans"/>
                <a:ea typeface="Open Sans"/>
                <a:cs typeface="Open Sans"/>
                <a:sym typeface="Open Sans"/>
              </a:rPr>
              <a:t>NetBrain menawarkan berbagai cara untuk proses automasi melalui metode discovery</a:t>
            </a:r>
          </a:p>
        </p:txBody>
      </p:sp>
      <p:grpSp>
        <p:nvGrpSpPr>
          <p:cNvPr name="Group 13" id="13"/>
          <p:cNvGrpSpPr/>
          <p:nvPr/>
        </p:nvGrpSpPr>
        <p:grpSpPr>
          <a:xfrm rot="0">
            <a:off x="429121" y="2735367"/>
            <a:ext cx="10595553" cy="6794450"/>
            <a:chOff x="0" y="0"/>
            <a:chExt cx="14127404" cy="9059267"/>
          </a:xfrm>
        </p:grpSpPr>
        <p:pic>
          <p:nvPicPr>
            <p:cNvPr name="Picture 14" id="14"/>
            <p:cNvPicPr>
              <a:picLocks noChangeAspect="true"/>
            </p:cNvPicPr>
            <p:nvPr/>
          </p:nvPicPr>
          <p:blipFill>
            <a:blip r:embed="rId2"/>
            <a:srcRect l="0" t="15290" r="50313" b="25104"/>
            <a:stretch>
              <a:fillRect/>
            </a:stretch>
          </p:blipFill>
          <p:spPr>
            <a:xfrm flipH="false" flipV="false">
              <a:off x="0" y="0"/>
              <a:ext cx="14127404" cy="9059267"/>
            </a:xfrm>
            <a:prstGeom prst="rect">
              <a:avLst/>
            </a:prstGeom>
          </p:spPr>
        </p:pic>
      </p:grpSp>
      <p:sp>
        <p:nvSpPr>
          <p:cNvPr name="TextBox 15" id="15"/>
          <p:cNvSpPr txBox="true"/>
          <p:nvPr/>
        </p:nvSpPr>
        <p:spPr>
          <a:xfrm rot="0">
            <a:off x="11395011" y="4054217"/>
            <a:ext cx="6354826" cy="1738799"/>
          </a:xfrm>
          <a:prstGeom prst="rect">
            <a:avLst/>
          </a:prstGeom>
        </p:spPr>
        <p:txBody>
          <a:bodyPr anchor="t" rtlCol="false" tIns="0" lIns="0" bIns="0" rIns="0">
            <a:spAutoFit/>
          </a:bodyPr>
          <a:lstStyle/>
          <a:p>
            <a:pPr algn="l">
              <a:lnSpc>
                <a:spcPts val="4622"/>
              </a:lnSpc>
              <a:spcBef>
                <a:spcPct val="0"/>
              </a:spcBef>
            </a:pPr>
            <a:r>
              <a:rPr lang="en-US" sz="3301">
                <a:solidFill>
                  <a:srgbClr val="1F2020"/>
                </a:solidFill>
                <a:latin typeface="Open Sans"/>
                <a:ea typeface="Open Sans"/>
                <a:cs typeface="Open Sans"/>
                <a:sym typeface="Open Sans"/>
              </a:rPr>
              <a:t>Bisa lewat IP Range, Seed Router, SNMP, via API, atau Telnet/SSH</a:t>
            </a:r>
          </a:p>
        </p:txBody>
      </p:sp>
      <p:sp>
        <p:nvSpPr>
          <p:cNvPr name="TextBox 16" id="16"/>
          <p:cNvSpPr txBox="true"/>
          <p:nvPr/>
        </p:nvSpPr>
        <p:spPr>
          <a:xfrm rot="0">
            <a:off x="11442636" y="6034515"/>
            <a:ext cx="6354826" cy="2909460"/>
          </a:xfrm>
          <a:prstGeom prst="rect">
            <a:avLst/>
          </a:prstGeom>
        </p:spPr>
        <p:txBody>
          <a:bodyPr anchor="t" rtlCol="false" tIns="0" lIns="0" bIns="0" rIns="0">
            <a:spAutoFit/>
          </a:bodyPr>
          <a:lstStyle/>
          <a:p>
            <a:pPr algn="l">
              <a:lnSpc>
                <a:spcPts val="4622"/>
              </a:lnSpc>
              <a:spcBef>
                <a:spcPct val="0"/>
              </a:spcBef>
            </a:pPr>
            <a:r>
              <a:rPr lang="en-US" sz="3301">
                <a:solidFill>
                  <a:srgbClr val="1F2020"/>
                </a:solidFill>
                <a:latin typeface="Open Sans"/>
                <a:ea typeface="Open Sans"/>
                <a:cs typeface="Open Sans"/>
                <a:sym typeface="Open Sans"/>
              </a:rPr>
              <a:t>Tinggal pilih cara menemukan, memetakan, dan mengautomasi maka operasi jaringan akan dilakukan dengan cepat dan tepat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9207707"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Memulai Discovery</a:t>
            </a:r>
          </a:p>
        </p:txBody>
      </p:sp>
      <p:sp>
        <p:nvSpPr>
          <p:cNvPr name="TextBox 12" id="12"/>
          <p:cNvSpPr txBox="true"/>
          <p:nvPr/>
        </p:nvSpPr>
        <p:spPr>
          <a:xfrm rot="0">
            <a:off x="11214894" y="4626728"/>
            <a:ext cx="6354826" cy="1738799"/>
          </a:xfrm>
          <a:prstGeom prst="rect">
            <a:avLst/>
          </a:prstGeom>
        </p:spPr>
        <p:txBody>
          <a:bodyPr anchor="t" rtlCol="false" tIns="0" lIns="0" bIns="0" rIns="0">
            <a:spAutoFit/>
          </a:bodyPr>
          <a:lstStyle/>
          <a:p>
            <a:pPr algn="l">
              <a:lnSpc>
                <a:spcPts val="4622"/>
              </a:lnSpc>
              <a:spcBef>
                <a:spcPct val="0"/>
              </a:spcBef>
            </a:pPr>
            <a:r>
              <a:rPr lang="en-US" sz="3301">
                <a:solidFill>
                  <a:srgbClr val="1F2020"/>
                </a:solidFill>
                <a:latin typeface="Open Sans"/>
                <a:ea typeface="Open Sans"/>
                <a:cs typeface="Open Sans"/>
                <a:sym typeface="Open Sans"/>
              </a:rPr>
              <a:t>Untuk memulai, klik tab discovery pada halaman start page domain management</a:t>
            </a:r>
          </a:p>
        </p:txBody>
      </p:sp>
      <p:grpSp>
        <p:nvGrpSpPr>
          <p:cNvPr name="Group 13" id="13"/>
          <p:cNvGrpSpPr/>
          <p:nvPr/>
        </p:nvGrpSpPr>
        <p:grpSpPr>
          <a:xfrm rot="0">
            <a:off x="864239" y="2540539"/>
            <a:ext cx="9617774" cy="5977852"/>
            <a:chOff x="0" y="0"/>
            <a:chExt cx="12823699" cy="7970469"/>
          </a:xfrm>
        </p:grpSpPr>
        <p:pic>
          <p:nvPicPr>
            <p:cNvPr name="Picture 14" id="14"/>
            <p:cNvPicPr>
              <a:picLocks noChangeAspect="true"/>
            </p:cNvPicPr>
            <p:nvPr/>
          </p:nvPicPr>
          <p:blipFill>
            <a:blip r:embed="rId2"/>
            <a:srcRect l="0" t="15316" r="40341" b="15316"/>
            <a:stretch>
              <a:fillRect/>
            </a:stretch>
          </p:blipFill>
          <p:spPr>
            <a:xfrm flipH="false" flipV="false">
              <a:off x="0" y="0"/>
              <a:ext cx="12823699" cy="7970469"/>
            </a:xfrm>
            <a:prstGeom prst="rect">
              <a:avLst/>
            </a:prstGeom>
          </p:spPr>
        </p:pic>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9207707"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Memulai Discovery</a:t>
            </a:r>
          </a:p>
        </p:txBody>
      </p:sp>
      <p:sp>
        <p:nvSpPr>
          <p:cNvPr name="TextBox 12" id="12"/>
          <p:cNvSpPr txBox="true"/>
          <p:nvPr/>
        </p:nvSpPr>
        <p:spPr>
          <a:xfrm rot="0">
            <a:off x="11214894" y="4626728"/>
            <a:ext cx="6354826" cy="1738799"/>
          </a:xfrm>
          <a:prstGeom prst="rect">
            <a:avLst/>
          </a:prstGeom>
        </p:spPr>
        <p:txBody>
          <a:bodyPr anchor="t" rtlCol="false" tIns="0" lIns="0" bIns="0" rIns="0">
            <a:spAutoFit/>
          </a:bodyPr>
          <a:lstStyle/>
          <a:p>
            <a:pPr algn="l">
              <a:lnSpc>
                <a:spcPts val="4622"/>
              </a:lnSpc>
              <a:spcBef>
                <a:spcPct val="0"/>
              </a:spcBef>
            </a:pPr>
            <a:r>
              <a:rPr lang="en-US" sz="3301">
                <a:solidFill>
                  <a:srgbClr val="1F2020"/>
                </a:solidFill>
                <a:latin typeface="Open Sans"/>
                <a:ea typeface="Open Sans"/>
                <a:cs typeface="Open Sans"/>
                <a:sym typeface="Open Sans"/>
              </a:rPr>
              <a:t>Untuk memulai, klik tab discovery pada halaman start page domain management</a:t>
            </a:r>
          </a:p>
        </p:txBody>
      </p:sp>
      <p:grpSp>
        <p:nvGrpSpPr>
          <p:cNvPr name="Group 13" id="13"/>
          <p:cNvGrpSpPr/>
          <p:nvPr/>
        </p:nvGrpSpPr>
        <p:grpSpPr>
          <a:xfrm rot="0">
            <a:off x="-319388" y="0"/>
            <a:ext cx="18607388" cy="10654066"/>
            <a:chOff x="0" y="0"/>
            <a:chExt cx="24809851" cy="14205421"/>
          </a:xfrm>
        </p:grpSpPr>
        <p:pic>
          <p:nvPicPr>
            <p:cNvPr name="Picture 14" id="14"/>
            <p:cNvPicPr>
              <a:picLocks noChangeAspect="true"/>
            </p:cNvPicPr>
            <p:nvPr/>
          </p:nvPicPr>
          <p:blipFill>
            <a:blip r:embed="rId2"/>
            <a:srcRect l="0" t="15045" r="20687" b="0"/>
            <a:stretch>
              <a:fillRect/>
            </a:stretch>
          </p:blipFill>
          <p:spPr>
            <a:xfrm flipH="false" flipV="false">
              <a:off x="0" y="0"/>
              <a:ext cx="24809851" cy="14205421"/>
            </a:xfrm>
            <a:prstGeom prst="rect">
              <a:avLst/>
            </a:prstGeom>
          </p:spPr>
        </p:pic>
      </p:grpSp>
      <p:grpSp>
        <p:nvGrpSpPr>
          <p:cNvPr name="Group 15" id="15"/>
          <p:cNvGrpSpPr/>
          <p:nvPr/>
        </p:nvGrpSpPr>
        <p:grpSpPr>
          <a:xfrm rot="0">
            <a:off x="2073031" y="2200366"/>
            <a:ext cx="4872415" cy="4437906"/>
            <a:chOff x="0" y="0"/>
            <a:chExt cx="1283270" cy="1168831"/>
          </a:xfrm>
        </p:grpSpPr>
        <p:sp>
          <p:nvSpPr>
            <p:cNvPr name="Freeform 16" id="16"/>
            <p:cNvSpPr/>
            <p:nvPr/>
          </p:nvSpPr>
          <p:spPr>
            <a:xfrm flipH="false" flipV="false" rot="0">
              <a:off x="0" y="0"/>
              <a:ext cx="1283270" cy="1168831"/>
            </a:xfrm>
            <a:custGeom>
              <a:avLst/>
              <a:gdLst/>
              <a:ahLst/>
              <a:cxnLst/>
              <a:rect r="r" b="b" t="t" l="l"/>
              <a:pathLst>
                <a:path h="1168831" w="1283270">
                  <a:moveTo>
                    <a:pt x="42901" y="0"/>
                  </a:moveTo>
                  <a:lnTo>
                    <a:pt x="1240369" y="0"/>
                  </a:lnTo>
                  <a:cubicBezTo>
                    <a:pt x="1251747" y="0"/>
                    <a:pt x="1262659" y="4520"/>
                    <a:pt x="1270704" y="12565"/>
                  </a:cubicBezTo>
                  <a:cubicBezTo>
                    <a:pt x="1278750" y="20611"/>
                    <a:pt x="1283270" y="31523"/>
                    <a:pt x="1283270" y="42901"/>
                  </a:cubicBezTo>
                  <a:lnTo>
                    <a:pt x="1283270" y="1125930"/>
                  </a:lnTo>
                  <a:cubicBezTo>
                    <a:pt x="1283270" y="1137308"/>
                    <a:pt x="1278750" y="1148220"/>
                    <a:pt x="1270704" y="1156266"/>
                  </a:cubicBezTo>
                  <a:cubicBezTo>
                    <a:pt x="1262659" y="1164311"/>
                    <a:pt x="1251747" y="1168831"/>
                    <a:pt x="1240369" y="1168831"/>
                  </a:cubicBezTo>
                  <a:lnTo>
                    <a:pt x="42901" y="1168831"/>
                  </a:lnTo>
                  <a:cubicBezTo>
                    <a:pt x="31523" y="1168831"/>
                    <a:pt x="20611" y="1164311"/>
                    <a:pt x="12565" y="1156266"/>
                  </a:cubicBezTo>
                  <a:cubicBezTo>
                    <a:pt x="4520" y="1148220"/>
                    <a:pt x="0" y="1137308"/>
                    <a:pt x="0" y="1125930"/>
                  </a:cubicBezTo>
                  <a:lnTo>
                    <a:pt x="0" y="42901"/>
                  </a:lnTo>
                  <a:cubicBezTo>
                    <a:pt x="0" y="31523"/>
                    <a:pt x="4520" y="20611"/>
                    <a:pt x="12565" y="12565"/>
                  </a:cubicBezTo>
                  <a:cubicBezTo>
                    <a:pt x="20611" y="4520"/>
                    <a:pt x="31523" y="0"/>
                    <a:pt x="42901" y="0"/>
                  </a:cubicBezTo>
                  <a:close/>
                </a:path>
              </a:pathLst>
            </a:custGeom>
            <a:solidFill>
              <a:srgbClr val="000000">
                <a:alpha val="0"/>
              </a:srgbClr>
            </a:solidFill>
            <a:ln w="38100" cap="rnd">
              <a:solidFill>
                <a:srgbClr val="000000"/>
              </a:solidFill>
              <a:prstDash val="solid"/>
              <a:round/>
            </a:ln>
          </p:spPr>
        </p:sp>
        <p:sp>
          <p:nvSpPr>
            <p:cNvPr name="TextBox 17" id="17"/>
            <p:cNvSpPr txBox="true"/>
            <p:nvPr/>
          </p:nvSpPr>
          <p:spPr>
            <a:xfrm>
              <a:off x="0" y="-38100"/>
              <a:ext cx="1283270" cy="1206931"/>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13745912"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Discovery menggunakan Seed Router</a:t>
            </a:r>
          </a:p>
        </p:txBody>
      </p:sp>
      <p:sp>
        <p:nvSpPr>
          <p:cNvPr name="TextBox 12" id="12"/>
          <p:cNvSpPr txBox="true"/>
          <p:nvPr/>
        </p:nvSpPr>
        <p:spPr>
          <a:xfrm rot="0">
            <a:off x="11232160" y="2321892"/>
            <a:ext cx="5509351" cy="3558126"/>
          </a:xfrm>
          <a:prstGeom prst="rect">
            <a:avLst/>
          </a:prstGeom>
        </p:spPr>
        <p:txBody>
          <a:bodyPr anchor="t" rtlCol="false" tIns="0" lIns="0" bIns="0" rIns="0">
            <a:spAutoFit/>
          </a:bodyPr>
          <a:lstStyle/>
          <a:p>
            <a:pPr algn="l">
              <a:lnSpc>
                <a:spcPts val="4032"/>
              </a:lnSpc>
            </a:pPr>
            <a:r>
              <a:rPr lang="en-US" sz="2880">
                <a:solidFill>
                  <a:srgbClr val="1F2020"/>
                </a:solidFill>
                <a:latin typeface="Open Sans"/>
                <a:ea typeface="Open Sans"/>
                <a:cs typeface="Open Sans"/>
                <a:sym typeface="Open Sans"/>
              </a:rPr>
              <a:t>NetBrain memberikan berbagai cara untuk mencari jaringan., melalui Seed Router, IP Range atau bahkan integrasi CMDB.</a:t>
            </a:r>
          </a:p>
          <a:p>
            <a:pPr algn="l">
              <a:lnSpc>
                <a:spcPts val="4032"/>
              </a:lnSpc>
              <a:spcBef>
                <a:spcPct val="0"/>
              </a:spcBef>
            </a:pPr>
            <a:r>
              <a:rPr lang="en-US" sz="2880">
                <a:solidFill>
                  <a:srgbClr val="1F2020"/>
                </a:solidFill>
                <a:latin typeface="Open Sans"/>
                <a:ea typeface="Open Sans"/>
                <a:cs typeface="Open Sans"/>
                <a:sym typeface="Open Sans"/>
              </a:rPr>
              <a:t>Di kesempatan kali ini, kita akan menggunakan Seed Router method</a:t>
            </a:r>
          </a:p>
        </p:txBody>
      </p:sp>
      <p:grpSp>
        <p:nvGrpSpPr>
          <p:cNvPr name="Group 13" id="13"/>
          <p:cNvGrpSpPr/>
          <p:nvPr/>
        </p:nvGrpSpPr>
        <p:grpSpPr>
          <a:xfrm rot="0">
            <a:off x="864239" y="2540539"/>
            <a:ext cx="9617774" cy="5977852"/>
            <a:chOff x="0" y="0"/>
            <a:chExt cx="12823699" cy="7970469"/>
          </a:xfrm>
        </p:grpSpPr>
        <p:pic>
          <p:nvPicPr>
            <p:cNvPr name="Picture 14" id="14"/>
            <p:cNvPicPr>
              <a:picLocks noChangeAspect="true"/>
            </p:cNvPicPr>
            <p:nvPr/>
          </p:nvPicPr>
          <p:blipFill>
            <a:blip r:embed="rId2"/>
            <a:srcRect l="0" t="15361" r="41213" b="16285"/>
            <a:stretch>
              <a:fillRect/>
            </a:stretch>
          </p:blipFill>
          <p:spPr>
            <a:xfrm flipH="false" flipV="false">
              <a:off x="0" y="0"/>
              <a:ext cx="12823699" cy="7970469"/>
            </a:xfrm>
            <a:prstGeom prst="rect">
              <a:avLst/>
            </a:prstGeom>
          </p:spPr>
        </p:pic>
      </p:grpSp>
      <p:sp>
        <p:nvSpPr>
          <p:cNvPr name="TextBox 15" id="15"/>
          <p:cNvSpPr txBox="true"/>
          <p:nvPr/>
        </p:nvSpPr>
        <p:spPr>
          <a:xfrm rot="0">
            <a:off x="11274497" y="6040148"/>
            <a:ext cx="5424677" cy="3473627"/>
          </a:xfrm>
          <a:prstGeom prst="rect">
            <a:avLst/>
          </a:prstGeom>
        </p:spPr>
        <p:txBody>
          <a:bodyPr anchor="t" rtlCol="false" tIns="0" lIns="0" bIns="0" rIns="0">
            <a:spAutoFit/>
          </a:bodyPr>
          <a:lstStyle/>
          <a:p>
            <a:pPr algn="l">
              <a:lnSpc>
                <a:spcPts val="3946"/>
              </a:lnSpc>
            </a:pPr>
            <a:r>
              <a:rPr lang="en-US" sz="2818">
                <a:solidFill>
                  <a:srgbClr val="1F2020"/>
                </a:solidFill>
                <a:latin typeface="Open Sans"/>
                <a:ea typeface="Open Sans"/>
                <a:cs typeface="Open Sans"/>
                <a:sym typeface="Open Sans"/>
              </a:rPr>
              <a:t>Tinggal masukan hostname atau IP dari device yang ada. NetBrain akan memperluas pemetaan dari hostname atau IP tersebut menggunakan protocol data live</a:t>
            </a:r>
          </a:p>
          <a:p>
            <a:pPr algn="l">
              <a:lnSpc>
                <a:spcPts val="3946"/>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9207707"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Memulai Discovery</a:t>
            </a:r>
          </a:p>
        </p:txBody>
      </p:sp>
      <p:sp>
        <p:nvSpPr>
          <p:cNvPr name="TextBox 12" id="12"/>
          <p:cNvSpPr txBox="true"/>
          <p:nvPr/>
        </p:nvSpPr>
        <p:spPr>
          <a:xfrm rot="0">
            <a:off x="11214894" y="4626728"/>
            <a:ext cx="6354826" cy="1738799"/>
          </a:xfrm>
          <a:prstGeom prst="rect">
            <a:avLst/>
          </a:prstGeom>
        </p:spPr>
        <p:txBody>
          <a:bodyPr anchor="t" rtlCol="false" tIns="0" lIns="0" bIns="0" rIns="0">
            <a:spAutoFit/>
          </a:bodyPr>
          <a:lstStyle/>
          <a:p>
            <a:pPr algn="l">
              <a:lnSpc>
                <a:spcPts val="4622"/>
              </a:lnSpc>
              <a:spcBef>
                <a:spcPct val="0"/>
              </a:spcBef>
            </a:pPr>
            <a:r>
              <a:rPr lang="en-US" sz="3301">
                <a:solidFill>
                  <a:srgbClr val="1F2020"/>
                </a:solidFill>
                <a:latin typeface="Open Sans"/>
                <a:ea typeface="Open Sans"/>
                <a:cs typeface="Open Sans"/>
                <a:sym typeface="Open Sans"/>
              </a:rPr>
              <a:t>Untuk memulai, klik tab discovery pada halaman start page domain management</a:t>
            </a:r>
          </a:p>
        </p:txBody>
      </p:sp>
      <p:grpSp>
        <p:nvGrpSpPr>
          <p:cNvPr name="Group 13" id="13"/>
          <p:cNvGrpSpPr/>
          <p:nvPr/>
        </p:nvGrpSpPr>
        <p:grpSpPr>
          <a:xfrm rot="0">
            <a:off x="-319388" y="0"/>
            <a:ext cx="18607388" cy="10654066"/>
            <a:chOff x="0" y="0"/>
            <a:chExt cx="24809851" cy="14205421"/>
          </a:xfrm>
        </p:grpSpPr>
        <p:pic>
          <p:nvPicPr>
            <p:cNvPr name="Picture 14" id="14"/>
            <p:cNvPicPr>
              <a:picLocks noChangeAspect="true"/>
            </p:cNvPicPr>
            <p:nvPr/>
          </p:nvPicPr>
          <p:blipFill>
            <a:blip r:embed="rId2"/>
            <a:srcRect l="743" t="14657" r="19581" b="0"/>
            <a:stretch>
              <a:fillRect/>
            </a:stretch>
          </p:blipFill>
          <p:spPr>
            <a:xfrm flipH="false" flipV="false">
              <a:off x="0" y="0"/>
              <a:ext cx="24809851" cy="14205421"/>
            </a:xfrm>
            <a:prstGeom prst="rect">
              <a:avLst/>
            </a:prstGeom>
          </p:spPr>
        </p:pic>
      </p:grpSp>
      <p:grpSp>
        <p:nvGrpSpPr>
          <p:cNvPr name="Group 15" id="15"/>
          <p:cNvGrpSpPr/>
          <p:nvPr/>
        </p:nvGrpSpPr>
        <p:grpSpPr>
          <a:xfrm rot="0">
            <a:off x="243689" y="2176295"/>
            <a:ext cx="14885652" cy="1260628"/>
            <a:chOff x="0" y="0"/>
            <a:chExt cx="3920501" cy="332017"/>
          </a:xfrm>
        </p:grpSpPr>
        <p:sp>
          <p:nvSpPr>
            <p:cNvPr name="Freeform 16" id="16"/>
            <p:cNvSpPr/>
            <p:nvPr/>
          </p:nvSpPr>
          <p:spPr>
            <a:xfrm flipH="false" flipV="false" rot="0">
              <a:off x="0" y="0"/>
              <a:ext cx="3920501" cy="332017"/>
            </a:xfrm>
            <a:custGeom>
              <a:avLst/>
              <a:gdLst/>
              <a:ahLst/>
              <a:cxnLst/>
              <a:rect r="r" b="b" t="t" l="l"/>
              <a:pathLst>
                <a:path h="332017" w="3920501">
                  <a:moveTo>
                    <a:pt x="14043" y="0"/>
                  </a:moveTo>
                  <a:lnTo>
                    <a:pt x="3906458" y="0"/>
                  </a:lnTo>
                  <a:cubicBezTo>
                    <a:pt x="3910183" y="0"/>
                    <a:pt x="3913755" y="1479"/>
                    <a:pt x="3916388" y="4113"/>
                  </a:cubicBezTo>
                  <a:cubicBezTo>
                    <a:pt x="3919022" y="6746"/>
                    <a:pt x="3920501" y="10318"/>
                    <a:pt x="3920501" y="14043"/>
                  </a:cubicBezTo>
                  <a:lnTo>
                    <a:pt x="3920501" y="317975"/>
                  </a:lnTo>
                  <a:cubicBezTo>
                    <a:pt x="3920501" y="325730"/>
                    <a:pt x="3914214" y="332017"/>
                    <a:pt x="3906458" y="332017"/>
                  </a:cubicBezTo>
                  <a:lnTo>
                    <a:pt x="14043" y="332017"/>
                  </a:lnTo>
                  <a:cubicBezTo>
                    <a:pt x="10318" y="332017"/>
                    <a:pt x="6746" y="330538"/>
                    <a:pt x="4113" y="327904"/>
                  </a:cubicBezTo>
                  <a:cubicBezTo>
                    <a:pt x="1479" y="325271"/>
                    <a:pt x="0" y="321699"/>
                    <a:pt x="0" y="317975"/>
                  </a:cubicBezTo>
                  <a:lnTo>
                    <a:pt x="0" y="14043"/>
                  </a:lnTo>
                  <a:cubicBezTo>
                    <a:pt x="0" y="10318"/>
                    <a:pt x="1479" y="6746"/>
                    <a:pt x="4113" y="4113"/>
                  </a:cubicBezTo>
                  <a:cubicBezTo>
                    <a:pt x="6746" y="1479"/>
                    <a:pt x="10318" y="0"/>
                    <a:pt x="14043" y="0"/>
                  </a:cubicBezTo>
                  <a:close/>
                </a:path>
              </a:pathLst>
            </a:custGeom>
            <a:solidFill>
              <a:srgbClr val="000000">
                <a:alpha val="0"/>
              </a:srgbClr>
            </a:solidFill>
            <a:ln w="38100" cap="rnd">
              <a:solidFill>
                <a:srgbClr val="000000"/>
              </a:solidFill>
              <a:prstDash val="solid"/>
              <a:round/>
            </a:ln>
          </p:spPr>
        </p:sp>
        <p:sp>
          <p:nvSpPr>
            <p:cNvPr name="TextBox 17" id="17"/>
            <p:cNvSpPr txBox="true"/>
            <p:nvPr/>
          </p:nvSpPr>
          <p:spPr>
            <a:xfrm>
              <a:off x="0" y="-38100"/>
              <a:ext cx="3920501" cy="370117"/>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13745912"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Discovery menggunakan Seed Router</a:t>
            </a:r>
          </a:p>
        </p:txBody>
      </p:sp>
      <p:sp>
        <p:nvSpPr>
          <p:cNvPr name="TextBox 12" id="12"/>
          <p:cNvSpPr txBox="true"/>
          <p:nvPr/>
        </p:nvSpPr>
        <p:spPr>
          <a:xfrm rot="0">
            <a:off x="11135879" y="3335862"/>
            <a:ext cx="5509351" cy="3558126"/>
          </a:xfrm>
          <a:prstGeom prst="rect">
            <a:avLst/>
          </a:prstGeom>
        </p:spPr>
        <p:txBody>
          <a:bodyPr anchor="t" rtlCol="false" tIns="0" lIns="0" bIns="0" rIns="0">
            <a:spAutoFit/>
          </a:bodyPr>
          <a:lstStyle/>
          <a:p>
            <a:pPr algn="l">
              <a:lnSpc>
                <a:spcPts val="4032"/>
              </a:lnSpc>
              <a:spcBef>
                <a:spcPct val="0"/>
              </a:spcBef>
            </a:pPr>
            <a:r>
              <a:rPr lang="en-US" sz="2880">
                <a:solidFill>
                  <a:srgbClr val="1F2020"/>
                </a:solidFill>
                <a:latin typeface="Open Sans"/>
                <a:ea typeface="Open Sans"/>
                <a:cs typeface="Open Sans"/>
                <a:sym typeface="Open Sans"/>
              </a:rPr>
              <a:t>Sesudah metode discovery yang diinginkan sudah dipilih dan Hostname/IP sudah terisi, klik start discovery dan netbrain's automation engine akan mulai memetakan jaringan secara real time</a:t>
            </a:r>
          </a:p>
        </p:txBody>
      </p:sp>
      <p:grpSp>
        <p:nvGrpSpPr>
          <p:cNvPr name="Group 13" id="13"/>
          <p:cNvGrpSpPr/>
          <p:nvPr/>
        </p:nvGrpSpPr>
        <p:grpSpPr>
          <a:xfrm rot="0">
            <a:off x="864239" y="2540539"/>
            <a:ext cx="9617774" cy="5977852"/>
            <a:chOff x="0" y="0"/>
            <a:chExt cx="12823699" cy="7970469"/>
          </a:xfrm>
        </p:grpSpPr>
        <p:pic>
          <p:nvPicPr>
            <p:cNvPr name="Picture 14" id="14"/>
            <p:cNvPicPr>
              <a:picLocks noChangeAspect="true"/>
            </p:cNvPicPr>
            <p:nvPr/>
          </p:nvPicPr>
          <p:blipFill>
            <a:blip r:embed="rId2"/>
            <a:srcRect l="1167" t="19624" r="40509" b="12560"/>
            <a:stretch>
              <a:fillRect/>
            </a:stretch>
          </p:blipFill>
          <p:spPr>
            <a:xfrm flipH="false" flipV="false">
              <a:off x="0" y="0"/>
              <a:ext cx="12823699" cy="7970469"/>
            </a:xfrm>
            <a:prstGeom prst="rect">
              <a:avLst/>
            </a:prstGeom>
          </p:spPr>
        </p:pic>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49838" y="7527480"/>
            <a:ext cx="47625" cy="1740345"/>
            <a:chOff x="0" y="0"/>
            <a:chExt cx="12543" cy="458362"/>
          </a:xfrm>
        </p:grpSpPr>
        <p:sp>
          <p:nvSpPr>
            <p:cNvPr name="Freeform 3" id="3"/>
            <p:cNvSpPr/>
            <p:nvPr/>
          </p:nvSpPr>
          <p:spPr>
            <a:xfrm flipH="false" flipV="false" rot="0">
              <a:off x="0" y="0"/>
              <a:ext cx="12543" cy="458362"/>
            </a:xfrm>
            <a:custGeom>
              <a:avLst/>
              <a:gdLst/>
              <a:ahLst/>
              <a:cxnLst/>
              <a:rect r="r" b="b" t="t" l="l"/>
              <a:pathLst>
                <a:path h="458362" w="12543">
                  <a:moveTo>
                    <a:pt x="0" y="0"/>
                  </a:moveTo>
                  <a:lnTo>
                    <a:pt x="12543" y="0"/>
                  </a:lnTo>
                  <a:lnTo>
                    <a:pt x="12543" y="458362"/>
                  </a:lnTo>
                  <a:lnTo>
                    <a:pt x="0" y="458362"/>
                  </a:lnTo>
                  <a:close/>
                </a:path>
              </a:pathLst>
            </a:custGeom>
            <a:gradFill rotWithShape="true">
              <a:gsLst>
                <a:gs pos="0">
                  <a:srgbClr val="45D0FC">
                    <a:alpha val="100000"/>
                  </a:srgbClr>
                </a:gs>
                <a:gs pos="100000">
                  <a:srgbClr val="085DA0">
                    <a:alpha val="100000"/>
                  </a:srgbClr>
                </a:gs>
              </a:gsLst>
              <a:lin ang="2700000"/>
            </a:gradFill>
          </p:spPr>
        </p:sp>
        <p:sp>
          <p:nvSpPr>
            <p:cNvPr name="TextBox 4" id="4"/>
            <p:cNvSpPr txBox="true"/>
            <p:nvPr/>
          </p:nvSpPr>
          <p:spPr>
            <a:xfrm>
              <a:off x="0" y="-38100"/>
              <a:ext cx="12543" cy="4964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259300" y="0"/>
            <a:ext cx="1028700" cy="1028700"/>
            <a:chOff x="0" y="0"/>
            <a:chExt cx="270933" cy="270933"/>
          </a:xfrm>
        </p:grpSpPr>
        <p:sp>
          <p:nvSpPr>
            <p:cNvPr name="Freeform 6" id="6"/>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7" id="7"/>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9258300"/>
            <a:ext cx="1028700" cy="1028700"/>
            <a:chOff x="0" y="0"/>
            <a:chExt cx="270933" cy="270933"/>
          </a:xfrm>
        </p:grpSpPr>
        <p:sp>
          <p:nvSpPr>
            <p:cNvPr name="Freeform 9" id="9"/>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45D0FC">
                    <a:alpha val="100000"/>
                  </a:srgbClr>
                </a:gs>
                <a:gs pos="100000">
                  <a:srgbClr val="085DA0">
                    <a:alpha val="100000"/>
                  </a:srgbClr>
                </a:gs>
              </a:gsLst>
              <a:lin ang="2700000"/>
            </a:gradFill>
          </p:spPr>
        </p:sp>
        <p:sp>
          <p:nvSpPr>
            <p:cNvPr name="TextBox 10" id="10"/>
            <p:cNvSpPr txBox="true"/>
            <p:nvPr/>
          </p:nvSpPr>
          <p:spPr>
            <a:xfrm>
              <a:off x="0" y="-38100"/>
              <a:ext cx="270933" cy="30903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123044" y="1095375"/>
            <a:ext cx="9207707" cy="920750"/>
          </a:xfrm>
          <a:prstGeom prst="rect">
            <a:avLst/>
          </a:prstGeom>
        </p:spPr>
        <p:txBody>
          <a:bodyPr anchor="t" rtlCol="false" tIns="0" lIns="0" bIns="0" rIns="0">
            <a:spAutoFit/>
          </a:bodyPr>
          <a:lstStyle/>
          <a:p>
            <a:pPr algn="l">
              <a:lnSpc>
                <a:spcPts val="7150"/>
              </a:lnSpc>
            </a:pPr>
            <a:r>
              <a:rPr lang="en-US" sz="6500" b="true">
                <a:solidFill>
                  <a:srgbClr val="02CDFF"/>
                </a:solidFill>
                <a:latin typeface="Barlow Condensed Bold"/>
                <a:ea typeface="Barlow Condensed Bold"/>
                <a:cs typeface="Barlow Condensed Bold"/>
                <a:sym typeface="Barlow Condensed Bold"/>
              </a:rPr>
              <a:t>Memulai Discovery</a:t>
            </a:r>
          </a:p>
        </p:txBody>
      </p:sp>
      <p:sp>
        <p:nvSpPr>
          <p:cNvPr name="TextBox 12" id="12"/>
          <p:cNvSpPr txBox="true"/>
          <p:nvPr/>
        </p:nvSpPr>
        <p:spPr>
          <a:xfrm rot="0">
            <a:off x="11214894" y="4626728"/>
            <a:ext cx="6354826" cy="1738799"/>
          </a:xfrm>
          <a:prstGeom prst="rect">
            <a:avLst/>
          </a:prstGeom>
        </p:spPr>
        <p:txBody>
          <a:bodyPr anchor="t" rtlCol="false" tIns="0" lIns="0" bIns="0" rIns="0">
            <a:spAutoFit/>
          </a:bodyPr>
          <a:lstStyle/>
          <a:p>
            <a:pPr algn="l">
              <a:lnSpc>
                <a:spcPts val="4622"/>
              </a:lnSpc>
              <a:spcBef>
                <a:spcPct val="0"/>
              </a:spcBef>
            </a:pPr>
            <a:r>
              <a:rPr lang="en-US" sz="3301">
                <a:solidFill>
                  <a:srgbClr val="1F2020"/>
                </a:solidFill>
                <a:latin typeface="Open Sans"/>
                <a:ea typeface="Open Sans"/>
                <a:cs typeface="Open Sans"/>
                <a:sym typeface="Open Sans"/>
              </a:rPr>
              <a:t>Untuk memulai, klik tab discovery pada halaman start page domain management</a:t>
            </a:r>
          </a:p>
        </p:txBody>
      </p:sp>
      <p:grpSp>
        <p:nvGrpSpPr>
          <p:cNvPr name="Group 13" id="13"/>
          <p:cNvGrpSpPr/>
          <p:nvPr/>
        </p:nvGrpSpPr>
        <p:grpSpPr>
          <a:xfrm rot="0">
            <a:off x="-319388" y="0"/>
            <a:ext cx="18607388" cy="10654066"/>
            <a:chOff x="0" y="0"/>
            <a:chExt cx="24809851" cy="14205421"/>
          </a:xfrm>
        </p:grpSpPr>
        <p:pic>
          <p:nvPicPr>
            <p:cNvPr name="Picture 14" id="14">
              <a:hlinkClick action="ppaction://media"/>
            </p:cNvPr>
            <p:cNvPicPr>
              <a:picLocks noChangeAspect="true"/>
            </p:cNvPicPr>
            <p:nvPr>
              <a:videoFile r:link="rId3"/>
              <p:extLst>
                <p:ext uri="{DAA4B4D4-6D71-4841-9C94-3DE7FCFB9230}">
                  <p14:media xmlns:p14="http://schemas.microsoft.com/office/powerpoint/2010/main" r:embed="rId4"/>
                </p:ext>
              </p:extLst>
            </p:nvPr>
          </p:nvPicPr>
          <p:blipFill>
            <a:blip r:embed="rId2"/>
            <a:srcRect l="0" t="14730" r="20233" b="0"/>
            <a:stretch>
              <a:fillRect/>
            </a:stretch>
          </p:blipFill>
          <p:spPr>
            <a:xfrm flipH="false" flipV="false">
              <a:off x="0" y="0"/>
              <a:ext cx="24809851" cy="14205421"/>
            </a:xfrm>
            <a:prstGeom prst="rect">
              <a:avLst/>
            </a:prstGeom>
          </p:spPr>
        </p:pic>
      </p:grpSp>
      <p:sp>
        <p:nvSpPr>
          <p:cNvPr name="TextBox 15" id="15"/>
          <p:cNvSpPr txBox="true"/>
          <p:nvPr/>
        </p:nvSpPr>
        <p:spPr>
          <a:xfrm rot="0">
            <a:off x="9613275" y="7235705"/>
            <a:ext cx="5509351" cy="2536945"/>
          </a:xfrm>
          <a:prstGeom prst="rect">
            <a:avLst/>
          </a:prstGeom>
        </p:spPr>
        <p:txBody>
          <a:bodyPr anchor="t" rtlCol="false" tIns="0" lIns="0" bIns="0" rIns="0">
            <a:spAutoFit/>
          </a:bodyPr>
          <a:lstStyle/>
          <a:p>
            <a:pPr algn="l">
              <a:lnSpc>
                <a:spcPts val="4032"/>
              </a:lnSpc>
              <a:spcBef>
                <a:spcPct val="0"/>
              </a:spcBef>
            </a:pPr>
            <a:r>
              <a:rPr lang="en-US" sz="2880">
                <a:solidFill>
                  <a:srgbClr val="1F2020"/>
                </a:solidFill>
                <a:latin typeface="Open Sans"/>
                <a:ea typeface="Open Sans"/>
                <a:cs typeface="Open Sans"/>
                <a:sym typeface="Open Sans"/>
              </a:rPr>
              <a:t>Dalam hitungan detik, NetBrain akan mulai menemukan paths dan device, dan mulai membangun pemetaan hybrid secara live. </a:t>
            </a:r>
          </a:p>
        </p:txBody>
      </p:sp>
    </p:spTree>
  </p:cSld>
  <p:clrMapOvr>
    <a:masterClrMapping/>
  </p:clrMapOvr>
  <p:timing>
    <p:tnLst>
      <p:par>
        <p:cTn dur="indefinite" restart="never" nodeType="tmRoot">
          <p:childTnLst>
            <p:video>
              <p:cMediaNode vol="0">
                <p:cTn fill="hold" display="false">
                  <p:stCondLst>
                    <p:cond delay="indefinite"/>
                  </p:stCondLst>
                </p:cTn>
                <p:tgtEl>
                  <p:spTgt spid="1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DAG7AewU7Zw</dc:identifier>
  <dcterms:modified xsi:type="dcterms:W3CDTF">2011-08-01T06:04:30Z</dcterms:modified>
  <cp:revision>1</cp:revision>
  <dc:title>Netbrain network discovery</dc:title>
</cp:coreProperties>
</file>